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3"/>
  </p:notesMasterIdLst>
  <p:sldIdLst>
    <p:sldId id="256" r:id="rId2"/>
    <p:sldId id="257" r:id="rId3"/>
    <p:sldId id="258" r:id="rId4"/>
    <p:sldId id="259" r:id="rId5"/>
    <p:sldId id="261" r:id="rId6"/>
    <p:sldId id="262" r:id="rId7"/>
    <p:sldId id="263" r:id="rId8"/>
    <p:sldId id="304" r:id="rId9"/>
    <p:sldId id="305" r:id="rId10"/>
    <p:sldId id="306" r:id="rId11"/>
    <p:sldId id="307" r:id="rId12"/>
  </p:sldIdLst>
  <p:sldSz cx="9144000" cy="5143500" type="screen16x9"/>
  <p:notesSz cx="6858000" cy="9144000"/>
  <p:embeddedFontLst>
    <p:embeddedFont>
      <p:font typeface="Montserrat" panose="00000500000000000000" pitchFamily="2" charset="0"/>
      <p:regular r:id="rId14"/>
      <p:bold r:id="rId15"/>
      <p:italic r:id="rId16"/>
      <p:boldItalic r:id="rId17"/>
    </p:embeddedFont>
    <p:embeddedFont>
      <p:font typeface="Montserrat ExtraBold" panose="00000900000000000000" pitchFamily="2" charset="0"/>
      <p:bold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5C479A-CE46-4317-A87C-ABABC821DB8B}">
  <a:tblStyle styleId="{3C5C479A-CE46-4317-A87C-ABABC821DB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020" y="5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8" r:id="rId6"/>
    <p:sldLayoutId id="2147483659" r:id="rId7"/>
    <p:sldLayoutId id="2147483660" r:id="rId8"/>
    <p:sldLayoutId id="2147483661" r:id="rId9"/>
    <p:sldLayoutId id="2147483662" r:id="rId10"/>
    <p:sldLayoutId id="214748366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www.linkedin.com/in/osama-mohamed-71106424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256367" y="1615555"/>
            <a:ext cx="4792200" cy="1248803"/>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Airline Flight Status Analysis</a:t>
            </a:r>
            <a:endParaRPr dirty="0"/>
          </a:p>
        </p:txBody>
      </p:sp>
      <p:cxnSp>
        <p:nvCxnSpPr>
          <p:cNvPr id="165" name="Google Shape;165;p38"/>
          <p:cNvCxnSpPr/>
          <p:nvPr/>
        </p:nvCxnSpPr>
        <p:spPr>
          <a:xfrm>
            <a:off x="3270967" y="286435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89CD-7622-9AE3-DC8D-267A9C56C149}"/>
              </a:ext>
            </a:extLst>
          </p:cNvPr>
          <p:cNvSpPr>
            <a:spLocks noGrp="1"/>
          </p:cNvSpPr>
          <p:nvPr>
            <p:ph type="title"/>
          </p:nvPr>
        </p:nvSpPr>
        <p:spPr>
          <a:xfrm>
            <a:off x="726359" y="188993"/>
            <a:ext cx="5735700" cy="941400"/>
          </a:xfrm>
        </p:spPr>
        <p:txBody>
          <a:bodyPr/>
          <a:lstStyle/>
          <a:p>
            <a:r>
              <a:rPr lang="en-US" sz="2400" dirty="0"/>
              <a:t>Conclusions and Insights</a:t>
            </a:r>
            <a:endParaRPr lang="en-AE" dirty="0"/>
          </a:p>
        </p:txBody>
      </p:sp>
      <p:sp>
        <p:nvSpPr>
          <p:cNvPr id="3" name="Text Placeholder 2">
            <a:extLst>
              <a:ext uri="{FF2B5EF4-FFF2-40B4-BE49-F238E27FC236}">
                <a16:creationId xmlns:a16="http://schemas.microsoft.com/office/drawing/2014/main" id="{38FB6FF4-BFD5-09D6-1773-183EA72172F7}"/>
              </a:ext>
            </a:extLst>
          </p:cNvPr>
          <p:cNvSpPr>
            <a:spLocks noGrp="1"/>
          </p:cNvSpPr>
          <p:nvPr>
            <p:ph type="body" idx="1"/>
          </p:nvPr>
        </p:nvSpPr>
        <p:spPr>
          <a:xfrm>
            <a:off x="733872" y="1250899"/>
            <a:ext cx="7172100" cy="2757832"/>
          </a:xfrm>
        </p:spPr>
        <p:txBody>
          <a:bodyPr/>
          <a:lstStyle/>
          <a:p>
            <a:pPr marL="155575" indent="0">
              <a:buNone/>
            </a:pPr>
            <a:r>
              <a:rPr lang="en-US" sz="1600" dirty="0">
                <a:solidFill>
                  <a:schemeClr val="accent2"/>
                </a:solidFill>
              </a:rPr>
              <a:t>The analysis of airline flight statuses shows key trends that can help improve operations. Weather and peak travel times are major factors in delays, with some airlines performing better in on-time arrivals. Cancellations, though rare, often result from operational issues or weather. By identifying these patterns, airlines can improve scheduling, resource allocation, and communication during disruptions. Predictive models could also help anticipate delays and cancellations, reducing passenger inconvenience. Overall, data-driven decisions are essential for increasing efficiency and customer satisfaction in the airline industry.</a:t>
            </a:r>
            <a:endParaRPr lang="en-AE" sz="1600" dirty="0">
              <a:solidFill>
                <a:schemeClr val="accent2"/>
              </a:solidFill>
            </a:endParaRPr>
          </a:p>
        </p:txBody>
      </p:sp>
      <p:cxnSp>
        <p:nvCxnSpPr>
          <p:cNvPr id="4" name="Google Shape;216;p44">
            <a:extLst>
              <a:ext uri="{FF2B5EF4-FFF2-40B4-BE49-F238E27FC236}">
                <a16:creationId xmlns:a16="http://schemas.microsoft.com/office/drawing/2014/main" id="{6F7C8EC9-4104-F33A-AABC-8B21875E1948}"/>
              </a:ext>
            </a:extLst>
          </p:cNvPr>
          <p:cNvCxnSpPr>
            <a:cxnSpLocks/>
          </p:cNvCxnSpPr>
          <p:nvPr/>
        </p:nvCxnSpPr>
        <p:spPr>
          <a:xfrm>
            <a:off x="872663" y="765153"/>
            <a:ext cx="346525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02266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4727F4-2FD6-CF8B-D89E-AEEA54A68184}"/>
              </a:ext>
            </a:extLst>
          </p:cNvPr>
          <p:cNvSpPr>
            <a:spLocks noGrp="1"/>
          </p:cNvSpPr>
          <p:nvPr>
            <p:ph type="title" idx="2"/>
          </p:nvPr>
        </p:nvSpPr>
        <p:spPr>
          <a:xfrm>
            <a:off x="907086" y="2375525"/>
            <a:ext cx="6883602" cy="931500"/>
          </a:xfrm>
        </p:spPr>
        <p:txBody>
          <a:bodyPr/>
          <a:lstStyle/>
          <a:p>
            <a:pPr marL="0" lvl="0" indent="0" algn="ctr" rtl="0">
              <a:spcBef>
                <a:spcPts val="0"/>
              </a:spcBef>
              <a:spcAft>
                <a:spcPts val="0"/>
              </a:spcAft>
              <a:buNone/>
            </a:pPr>
            <a:r>
              <a:rPr lang="en-US" sz="2800" b="1" dirty="0"/>
              <a:t>Do you have any questions?</a:t>
            </a:r>
            <a:br>
              <a:rPr lang="en-US" sz="2800" b="1" dirty="0"/>
            </a:br>
            <a:r>
              <a:rPr lang="en-US" sz="2800" dirty="0">
                <a:hlinkClick r:id="rId2"/>
              </a:rPr>
              <a:t>Osama Mohamed | LinkedIn</a:t>
            </a:r>
            <a:endParaRPr lang="en-US" sz="2800" dirty="0"/>
          </a:p>
        </p:txBody>
      </p:sp>
      <p:sp>
        <p:nvSpPr>
          <p:cNvPr id="4" name="Subtitle 3">
            <a:extLst>
              <a:ext uri="{FF2B5EF4-FFF2-40B4-BE49-F238E27FC236}">
                <a16:creationId xmlns:a16="http://schemas.microsoft.com/office/drawing/2014/main" id="{FC7EDF9D-EB9A-152C-C2D2-821A1D545C73}"/>
              </a:ext>
            </a:extLst>
          </p:cNvPr>
          <p:cNvSpPr>
            <a:spLocks noGrp="1"/>
          </p:cNvSpPr>
          <p:nvPr>
            <p:ph type="subTitle" idx="1"/>
          </p:nvPr>
        </p:nvSpPr>
        <p:spPr>
          <a:xfrm>
            <a:off x="2699310" y="1370727"/>
            <a:ext cx="3752696" cy="931500"/>
          </a:xfrm>
        </p:spPr>
        <p:txBody>
          <a:bodyPr/>
          <a:lstStyle/>
          <a:p>
            <a:r>
              <a:rPr lang="en-US" sz="5400" b="1" dirty="0"/>
              <a:t>Thanks!</a:t>
            </a:r>
            <a:endParaRPr lang="en-AE" sz="5400" b="1" dirty="0"/>
          </a:p>
        </p:txBody>
      </p:sp>
    </p:spTree>
    <p:extLst>
      <p:ext uri="{BB962C8B-B14F-4D97-AF65-F5344CB8AC3E}">
        <p14:creationId xmlns:p14="http://schemas.microsoft.com/office/powerpoint/2010/main" val="1140159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06720" y="466971"/>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Presentation</a:t>
            </a:r>
            <a:endParaRPr dirty="0"/>
          </a:p>
        </p:txBody>
      </p:sp>
      <p:sp>
        <p:nvSpPr>
          <p:cNvPr id="171" name="Google Shape;171;p39"/>
          <p:cNvSpPr txBox="1">
            <a:spLocks noGrp="1"/>
          </p:cNvSpPr>
          <p:nvPr>
            <p:ph type="body" idx="1"/>
          </p:nvPr>
        </p:nvSpPr>
        <p:spPr>
          <a:xfrm>
            <a:off x="938500" y="1492301"/>
            <a:ext cx="7172100" cy="27936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There’s what you’ll find in this </a:t>
            </a:r>
            <a:r>
              <a:rPr lang="en" sz="1600" b="1" dirty="0">
                <a:uFill>
                  <a:noFill/>
                </a:uFill>
              </a:rPr>
              <a:t>presentation</a:t>
            </a:r>
            <a:r>
              <a:rPr lang="en" sz="1600" dirty="0"/>
              <a:t>: </a:t>
            </a:r>
            <a:endParaRPr sz="1600" dirty="0"/>
          </a:p>
          <a:p>
            <a:pPr marL="0" lvl="0" indent="0" algn="l" rtl="0">
              <a:spcBef>
                <a:spcPts val="0"/>
              </a:spcBef>
              <a:spcAft>
                <a:spcPts val="0"/>
              </a:spcAft>
              <a:buNone/>
            </a:pPr>
            <a:endParaRPr dirty="0"/>
          </a:p>
          <a:p>
            <a:pPr marL="457200" lvl="0" indent="-301625" algn="l" rtl="0">
              <a:spcBef>
                <a:spcPts val="0"/>
              </a:spcBef>
              <a:spcAft>
                <a:spcPts val="0"/>
              </a:spcAft>
              <a:buClr>
                <a:schemeClr val="accent1"/>
              </a:buClr>
              <a:buSzPts val="1150"/>
              <a:buFont typeface="Montserrat ExtraBold"/>
              <a:buAutoNum type="arabicPeriod"/>
            </a:pPr>
            <a:r>
              <a:rPr lang="en-US" sz="1400" dirty="0"/>
              <a:t>Introduction.</a:t>
            </a:r>
          </a:p>
          <a:p>
            <a:pPr marL="457200" lvl="0" indent="-301625" algn="l" rtl="0">
              <a:spcBef>
                <a:spcPts val="0"/>
              </a:spcBef>
              <a:spcAft>
                <a:spcPts val="0"/>
              </a:spcAft>
              <a:buClr>
                <a:schemeClr val="accent1"/>
              </a:buClr>
              <a:buSzPts val="1150"/>
              <a:buFont typeface="Montserrat ExtraBold"/>
              <a:buAutoNum type="arabicPeriod"/>
            </a:pPr>
            <a:r>
              <a:rPr lang="en-US" sz="1400" dirty="0"/>
              <a:t>Dataset Overview.</a:t>
            </a:r>
          </a:p>
          <a:p>
            <a:pPr marL="457200" lvl="0" indent="-301625" algn="l" rtl="0">
              <a:spcBef>
                <a:spcPts val="0"/>
              </a:spcBef>
              <a:spcAft>
                <a:spcPts val="0"/>
              </a:spcAft>
              <a:buClr>
                <a:schemeClr val="accent1"/>
              </a:buClr>
              <a:buSzPts val="1150"/>
              <a:buFont typeface="Montserrat ExtraBold"/>
              <a:buAutoNum type="arabicPeriod"/>
            </a:pPr>
            <a:r>
              <a:rPr lang="en-US" sz="1400" dirty="0"/>
              <a:t>Airline Dashboard Content</a:t>
            </a:r>
            <a:r>
              <a:rPr lang="en" sz="1400" dirty="0"/>
              <a:t>.</a:t>
            </a:r>
            <a:endParaRPr sz="1400" dirty="0"/>
          </a:p>
          <a:p>
            <a:pPr marL="457200" lvl="0" indent="-301625" algn="l" rtl="0">
              <a:spcBef>
                <a:spcPts val="0"/>
              </a:spcBef>
              <a:spcAft>
                <a:spcPts val="0"/>
              </a:spcAft>
              <a:buClr>
                <a:schemeClr val="accent1"/>
              </a:buClr>
              <a:buSzPts val="1150"/>
              <a:buFont typeface="Montserrat ExtraBold"/>
              <a:buAutoNum type="arabicPeriod"/>
            </a:pPr>
            <a:r>
              <a:rPr lang="en-US" sz="1400" dirty="0"/>
              <a:t>Flight Status Analysis</a:t>
            </a:r>
            <a:r>
              <a:rPr lang="en" sz="1400" dirty="0"/>
              <a:t>.</a:t>
            </a:r>
          </a:p>
          <a:p>
            <a:pPr marL="457200" lvl="0" indent="-301625" algn="l" rtl="0">
              <a:spcBef>
                <a:spcPts val="0"/>
              </a:spcBef>
              <a:spcAft>
                <a:spcPts val="0"/>
              </a:spcAft>
              <a:buClr>
                <a:schemeClr val="accent1"/>
              </a:buClr>
              <a:buSzPts val="1150"/>
              <a:buFont typeface="Montserrat ExtraBold"/>
              <a:buAutoNum type="arabicPeriod"/>
            </a:pPr>
            <a:r>
              <a:rPr lang="en" sz="1400" dirty="0"/>
              <a:t>Age Analysis.</a:t>
            </a:r>
          </a:p>
          <a:p>
            <a:pPr marL="457200" lvl="0" indent="-301625" algn="l" rtl="0">
              <a:spcBef>
                <a:spcPts val="0"/>
              </a:spcBef>
              <a:spcAft>
                <a:spcPts val="0"/>
              </a:spcAft>
              <a:buClr>
                <a:schemeClr val="accent1"/>
              </a:buClr>
              <a:buSzPts val="1150"/>
              <a:buFont typeface="Montserrat ExtraBold"/>
              <a:buAutoNum type="arabicPeriod"/>
            </a:pPr>
            <a:r>
              <a:rPr lang="en-US" sz="1400" dirty="0"/>
              <a:t>Flight Status Per Month.</a:t>
            </a:r>
          </a:p>
          <a:p>
            <a:pPr marL="457200" lvl="0" indent="-301625" algn="l" rtl="0">
              <a:spcBef>
                <a:spcPts val="0"/>
              </a:spcBef>
              <a:spcAft>
                <a:spcPts val="0"/>
              </a:spcAft>
              <a:buClr>
                <a:schemeClr val="accent1"/>
              </a:buClr>
              <a:buSzPts val="1150"/>
              <a:buFont typeface="Montserrat ExtraBold"/>
              <a:buAutoNum type="arabicPeriod"/>
            </a:pPr>
            <a:r>
              <a:rPr lang="en-US" sz="1400" dirty="0"/>
              <a:t>Number of Passengers by Continent.</a:t>
            </a:r>
            <a:endParaRPr sz="1400" dirty="0"/>
          </a:p>
          <a:p>
            <a:pPr marL="457200" lvl="0" indent="-301625" algn="l" rtl="0">
              <a:spcBef>
                <a:spcPts val="0"/>
              </a:spcBef>
              <a:spcAft>
                <a:spcPts val="0"/>
              </a:spcAft>
              <a:buClr>
                <a:schemeClr val="accent1"/>
              </a:buClr>
              <a:buSzPts val="1150"/>
              <a:buFont typeface="Montserrat ExtraBold"/>
              <a:buAutoNum type="arabicPeriod"/>
            </a:pPr>
            <a:r>
              <a:rPr lang="en-US" sz="1400" dirty="0"/>
              <a:t>Conclusions and Insights.</a:t>
            </a:r>
            <a:endParaRPr sz="1400" dirty="0"/>
          </a:p>
        </p:txBody>
      </p:sp>
      <p:cxnSp>
        <p:nvCxnSpPr>
          <p:cNvPr id="172" name="Google Shape;172;p39"/>
          <p:cNvCxnSpPr/>
          <p:nvPr/>
        </p:nvCxnSpPr>
        <p:spPr>
          <a:xfrm>
            <a:off x="1011570" y="105044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40"/>
          <p:cNvSpPr txBox="1">
            <a:spLocks noGrp="1"/>
          </p:cNvSpPr>
          <p:nvPr>
            <p:ph type="title"/>
          </p:nvPr>
        </p:nvSpPr>
        <p:spPr>
          <a:xfrm>
            <a:off x="155773" y="29261"/>
            <a:ext cx="4629300" cy="9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Introduction</a:t>
            </a:r>
            <a:endParaRPr dirty="0"/>
          </a:p>
        </p:txBody>
      </p:sp>
      <p:sp>
        <p:nvSpPr>
          <p:cNvPr id="5" name="Text Placeholder 4">
            <a:extLst>
              <a:ext uri="{FF2B5EF4-FFF2-40B4-BE49-F238E27FC236}">
                <a16:creationId xmlns:a16="http://schemas.microsoft.com/office/drawing/2014/main" id="{B7033513-F10A-10C1-7903-F0C9DAC780D7}"/>
              </a:ext>
            </a:extLst>
          </p:cNvPr>
          <p:cNvSpPr>
            <a:spLocks noGrp="1"/>
          </p:cNvSpPr>
          <p:nvPr>
            <p:ph type="body" idx="4294967295"/>
          </p:nvPr>
        </p:nvSpPr>
        <p:spPr>
          <a:xfrm>
            <a:off x="731520" y="1374027"/>
            <a:ext cx="7170738" cy="3040062"/>
          </a:xfrm>
        </p:spPr>
        <p:txBody>
          <a:bodyPr/>
          <a:lstStyle/>
          <a:p>
            <a:pPr marL="114300" indent="0">
              <a:buNone/>
            </a:pPr>
            <a:r>
              <a:rPr lang="en-US" dirty="0"/>
              <a:t>This project explores the dataset related to airline flight statuses, focusing on analyzing patterns, delays, and performance metrics across various airlines. By visualizing these key indicators in Power BI, we aim to offer insights into operational efficiencies and areas of improvement within the airline industry.</a:t>
            </a:r>
          </a:p>
          <a:p>
            <a:endParaRPr lang="en-AE" dirty="0"/>
          </a:p>
        </p:txBody>
      </p:sp>
      <p:cxnSp>
        <p:nvCxnSpPr>
          <p:cNvPr id="187" name="Google Shape;187;p40"/>
          <p:cNvCxnSpPr>
            <a:cxnSpLocks/>
          </p:cNvCxnSpPr>
          <p:nvPr/>
        </p:nvCxnSpPr>
        <p:spPr>
          <a:xfrm>
            <a:off x="1466384" y="899289"/>
            <a:ext cx="211806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title"/>
          </p:nvPr>
        </p:nvSpPr>
        <p:spPr>
          <a:xfrm>
            <a:off x="265501" y="71950"/>
            <a:ext cx="4629300" cy="94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Dataset Overview</a:t>
            </a:r>
            <a:endParaRPr dirty="0"/>
          </a:p>
        </p:txBody>
      </p:sp>
      <p:sp>
        <p:nvSpPr>
          <p:cNvPr id="195" name="Google Shape;195;p41"/>
          <p:cNvSpPr txBox="1">
            <a:spLocks noGrp="1"/>
          </p:cNvSpPr>
          <p:nvPr>
            <p:ph type="body" idx="4294967295"/>
          </p:nvPr>
        </p:nvSpPr>
        <p:spPr>
          <a:xfrm>
            <a:off x="563270" y="1191419"/>
            <a:ext cx="5471770" cy="276066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 dataset used in this analysis contains information about airline flights, including flight numbers, departure times, arrival times, delays, cancellations, and airline carriers. This section covers a comprehensive description of the data points included and their relevance in understanding flight operations.</a:t>
            </a:r>
            <a:endParaRPr dirty="0"/>
          </a:p>
        </p:txBody>
      </p:sp>
      <p:cxnSp>
        <p:nvCxnSpPr>
          <p:cNvPr id="2" name="Google Shape;187;p40">
            <a:extLst>
              <a:ext uri="{FF2B5EF4-FFF2-40B4-BE49-F238E27FC236}">
                <a16:creationId xmlns:a16="http://schemas.microsoft.com/office/drawing/2014/main" id="{D9867702-9053-057D-C880-20844879C309}"/>
              </a:ext>
            </a:extLst>
          </p:cNvPr>
          <p:cNvCxnSpPr>
            <a:cxnSpLocks/>
          </p:cNvCxnSpPr>
          <p:nvPr/>
        </p:nvCxnSpPr>
        <p:spPr>
          <a:xfrm>
            <a:off x="1166461" y="1012869"/>
            <a:ext cx="211806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Add-in 7">
                <a:extLst>
                  <a:ext uri="{FF2B5EF4-FFF2-40B4-BE49-F238E27FC236}">
                    <a16:creationId xmlns:a16="http://schemas.microsoft.com/office/drawing/2014/main" id="{A2CF3D24-0D05-9F64-5044-730199FD9454}"/>
                  </a:ext>
                </a:extLst>
              </p:cNvPr>
              <p:cNvGraphicFramePr>
                <a:graphicFrameLocks noGrp="1"/>
              </p:cNvGraphicFramePr>
              <p:nvPr>
                <p:extLst>
                  <p:ext uri="{D42A27DB-BD31-4B8C-83A1-F6EECF244321}">
                    <p14:modId xmlns:p14="http://schemas.microsoft.com/office/powerpoint/2010/main" val="4093435698"/>
                  </p:ext>
                </p:extLst>
              </p:nvPr>
            </p:nvGraphicFramePr>
            <p:xfrm>
              <a:off x="-1" y="0"/>
              <a:ext cx="9482667" cy="568959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8" name="Add-in 7">
                <a:extLst>
                  <a:ext uri="{FF2B5EF4-FFF2-40B4-BE49-F238E27FC236}">
                    <a16:creationId xmlns:a16="http://schemas.microsoft.com/office/drawing/2014/main" id="{A2CF3D24-0D05-9F64-5044-730199FD9454}"/>
                  </a:ext>
                </a:extLst>
              </p:cNvPr>
              <p:cNvPicPr>
                <a:picLocks noGrp="1" noRot="1" noChangeAspect="1" noMove="1" noResize="1" noEditPoints="1" noAdjustHandles="1" noChangeArrowheads="1" noChangeShapeType="1"/>
              </p:cNvPicPr>
              <p:nvPr/>
            </p:nvPicPr>
            <p:blipFill>
              <a:blip r:embed="rId4"/>
              <a:stretch>
                <a:fillRect/>
              </a:stretch>
            </p:blipFill>
            <p:spPr>
              <a:xfrm>
                <a:off x="-1" y="0"/>
                <a:ext cx="9482667" cy="5689599"/>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79825" y="181678"/>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Flight Status Analysis</a:t>
            </a:r>
            <a:endParaRPr dirty="0">
              <a:solidFill>
                <a:schemeClr val="accent1"/>
              </a:solidFill>
            </a:endParaRPr>
          </a:p>
        </p:txBody>
      </p:sp>
      <p:cxnSp>
        <p:nvCxnSpPr>
          <p:cNvPr id="216" name="Google Shape;216;p44"/>
          <p:cNvCxnSpPr/>
          <p:nvPr/>
        </p:nvCxnSpPr>
        <p:spPr>
          <a:xfrm>
            <a:off x="865266" y="73589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Rectangle 1">
            <a:extLst>
              <a:ext uri="{FF2B5EF4-FFF2-40B4-BE49-F238E27FC236}">
                <a16:creationId xmlns:a16="http://schemas.microsoft.com/office/drawing/2014/main" id="{3B97BD21-479F-9364-F8AE-F25785EBC76E}"/>
              </a:ext>
            </a:extLst>
          </p:cNvPr>
          <p:cNvSpPr>
            <a:spLocks noGrp="1" noChangeArrowheads="1"/>
          </p:cNvSpPr>
          <p:nvPr>
            <p:ph type="body" idx="4294967295"/>
          </p:nvPr>
        </p:nvSpPr>
        <p:spPr bwMode="auto">
          <a:xfrm>
            <a:off x="328732" y="1549629"/>
            <a:ext cx="485042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b="1" dirty="0">
                <a:solidFill>
                  <a:schemeClr val="accent2"/>
                </a:solidFill>
                <a:latin typeface="Arial" panose="020B0604020202020204" pitchFamily="34" charset="0"/>
              </a:rPr>
              <a:t>The </a:t>
            </a:r>
            <a:r>
              <a:rPr kumimoji="0" lang="en-US" altLang="en-US" sz="1800" b="0" i="0" u="none" strike="noStrike" cap="none" normalizeH="0" baseline="0" dirty="0">
                <a:ln>
                  <a:noFill/>
                </a:ln>
                <a:solidFill>
                  <a:schemeClr val="accent2"/>
                </a:solidFill>
                <a:effectLst/>
                <a:latin typeface="Arial" panose="020B0604020202020204" pitchFamily="34" charset="0"/>
              </a:rPr>
              <a:t>Number of Total Flights is 99,000 flights.</a:t>
            </a:r>
          </a:p>
          <a:p>
            <a:pPr marL="0" marR="0" lvl="0" indent="0" algn="l" defTabSz="914400" rtl="0" eaLnBrk="0" fontAlgn="base" latinLnBrk="0" hangingPunct="0">
              <a:lnSpc>
                <a:spcPct val="100000"/>
              </a:lnSpc>
              <a:spcBef>
                <a:spcPct val="0"/>
              </a:spcBef>
              <a:spcAft>
                <a:spcPct val="0"/>
              </a:spcAft>
              <a:buClrTx/>
              <a:buSzTx/>
              <a:buNone/>
              <a:tabLst/>
            </a:pPr>
            <a:r>
              <a:rPr lang="en-US" altLang="en-US" b="1" dirty="0">
                <a:solidFill>
                  <a:schemeClr val="accent2"/>
                </a:solidFill>
                <a:latin typeface="Arial" panose="020B0604020202020204" pitchFamily="34" charset="0"/>
              </a:rPr>
              <a:t>The </a:t>
            </a:r>
            <a:r>
              <a:rPr kumimoji="0" lang="en-US" altLang="en-US" sz="1800" b="0" i="0" u="none" strike="noStrike" cap="none" normalizeH="0" baseline="0" dirty="0">
                <a:ln>
                  <a:noFill/>
                </a:ln>
                <a:solidFill>
                  <a:schemeClr val="accent2"/>
                </a:solidFill>
                <a:effectLst/>
                <a:latin typeface="Arial" panose="020B0604020202020204" pitchFamily="34" charset="0"/>
              </a:rPr>
              <a:t>Number of On Time Flights is 33K flights</a:t>
            </a:r>
          </a:p>
          <a:p>
            <a:pPr marL="0" indent="0" eaLnBrk="0" fontAlgn="base" hangingPunct="0">
              <a:spcBef>
                <a:spcPct val="0"/>
              </a:spcBef>
              <a:spcAft>
                <a:spcPct val="0"/>
              </a:spcAft>
              <a:buClrTx/>
              <a:buSzTx/>
              <a:buNone/>
            </a:pPr>
            <a:r>
              <a:rPr lang="en-US" altLang="en-US" b="1" dirty="0">
                <a:solidFill>
                  <a:schemeClr val="accent2"/>
                </a:solidFill>
                <a:latin typeface="Arial" panose="020B0604020202020204" pitchFamily="34" charset="0"/>
              </a:rPr>
              <a:t>The </a:t>
            </a:r>
            <a:r>
              <a:rPr kumimoji="0" lang="en-US" altLang="en-US" sz="1800" b="0" i="0" u="none" strike="noStrike" cap="none" normalizeH="0" baseline="0" dirty="0">
                <a:ln>
                  <a:noFill/>
                </a:ln>
                <a:solidFill>
                  <a:schemeClr val="accent2"/>
                </a:solidFill>
                <a:effectLst/>
                <a:latin typeface="Arial" panose="020B0604020202020204" pitchFamily="34" charset="0"/>
              </a:rPr>
              <a:t>Number of Delayed Flights is 33K flights</a:t>
            </a:r>
          </a:p>
          <a:p>
            <a:pPr marL="0" indent="0" eaLnBrk="0" fontAlgn="base" hangingPunct="0">
              <a:spcBef>
                <a:spcPct val="0"/>
              </a:spcBef>
              <a:spcAft>
                <a:spcPct val="0"/>
              </a:spcAft>
              <a:buClrTx/>
              <a:buSzTx/>
              <a:buNone/>
            </a:pPr>
            <a:r>
              <a:rPr lang="en-US" altLang="en-US" b="1" dirty="0">
                <a:solidFill>
                  <a:schemeClr val="accent2"/>
                </a:solidFill>
                <a:latin typeface="Arial" panose="020B0604020202020204" pitchFamily="34" charset="0"/>
              </a:rPr>
              <a:t>The </a:t>
            </a:r>
            <a:r>
              <a:rPr kumimoji="0" lang="en-US" altLang="en-US" sz="1800" b="0" i="0" u="none" strike="noStrike" cap="none" normalizeH="0" baseline="0" dirty="0">
                <a:ln>
                  <a:noFill/>
                </a:ln>
                <a:solidFill>
                  <a:schemeClr val="accent2"/>
                </a:solidFill>
                <a:effectLst/>
                <a:latin typeface="Arial" panose="020B0604020202020204" pitchFamily="34" charset="0"/>
              </a:rPr>
              <a:t>Number of cancelled Flights is 33K flights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solidFill>
                  <a:schemeClr val="accent2"/>
                </a:solidFill>
                <a:latin typeface="Arial" panose="020B0604020202020204" pitchFamily="34" charset="0"/>
              </a:rPr>
              <a:t> </a:t>
            </a:r>
            <a:endParaRPr kumimoji="0" lang="en-US" altLang="en-US" sz="1800" b="0" i="0" u="none" strike="noStrike" cap="none" normalizeH="0" baseline="0" dirty="0">
              <a:ln>
                <a:noFill/>
              </a:ln>
              <a:solidFill>
                <a:schemeClr val="accent2"/>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3" name="Google Shape;223;p45"/>
          <p:cNvSpPr txBox="1">
            <a:spLocks noGrp="1"/>
          </p:cNvSpPr>
          <p:nvPr>
            <p:ph type="title"/>
          </p:nvPr>
        </p:nvSpPr>
        <p:spPr>
          <a:xfrm>
            <a:off x="-160321" y="-255737"/>
            <a:ext cx="4629300" cy="10900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Age Analysis</a:t>
            </a:r>
            <a:endParaRPr dirty="0"/>
          </a:p>
        </p:txBody>
      </p:sp>
      <p:cxnSp>
        <p:nvCxnSpPr>
          <p:cNvPr id="222" name="Google Shape;222;p45"/>
          <p:cNvCxnSpPr>
            <a:cxnSpLocks/>
          </p:cNvCxnSpPr>
          <p:nvPr/>
        </p:nvCxnSpPr>
        <p:spPr>
          <a:xfrm>
            <a:off x="1029772" y="834304"/>
            <a:ext cx="253808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BDFD3645-83FD-70F9-B85E-57CF7BD6DD95}"/>
              </a:ext>
            </a:extLst>
          </p:cNvPr>
          <p:cNvPicPr>
            <a:picLocks noChangeAspect="1"/>
          </p:cNvPicPr>
          <p:nvPr/>
        </p:nvPicPr>
        <p:blipFill>
          <a:blip r:embed="rId3"/>
          <a:stretch>
            <a:fillRect/>
          </a:stretch>
        </p:blipFill>
        <p:spPr>
          <a:xfrm>
            <a:off x="5889484" y="628379"/>
            <a:ext cx="2924583" cy="1943371"/>
          </a:xfrm>
          <a:prstGeom prst="rect">
            <a:avLst/>
          </a:prstGeom>
        </p:spPr>
      </p:pic>
      <p:sp>
        <p:nvSpPr>
          <p:cNvPr id="4" name="Rectangle 1">
            <a:extLst>
              <a:ext uri="{FF2B5EF4-FFF2-40B4-BE49-F238E27FC236}">
                <a16:creationId xmlns:a16="http://schemas.microsoft.com/office/drawing/2014/main" id="{F9485EDB-FAAA-8061-2128-DA301563FFE0}"/>
              </a:ext>
            </a:extLst>
          </p:cNvPr>
          <p:cNvSpPr>
            <a:spLocks noChangeArrowheads="1"/>
          </p:cNvSpPr>
          <p:nvPr/>
        </p:nvSpPr>
        <p:spPr bwMode="auto">
          <a:xfrm>
            <a:off x="484958" y="1059017"/>
            <a:ext cx="5057795"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accent2"/>
                </a:solidFill>
                <a:effectLst/>
                <a:latin typeface="Arial" panose="020B0604020202020204" pitchFamily="34" charset="0"/>
              </a:rPr>
              <a:t>Average Age is 45.50 years.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accent2"/>
                </a:solidFill>
                <a:effectLst/>
                <a:latin typeface="Arial" panose="020B0604020202020204" pitchFamily="34" charset="0"/>
              </a:rPr>
              <a:t>This </a:t>
            </a:r>
            <a:r>
              <a:rPr lang="en-US" altLang="en-US" sz="1800" dirty="0">
                <a:solidFill>
                  <a:schemeClr val="accent2"/>
                </a:solidFill>
                <a:latin typeface="Arial" panose="020B0604020202020204" pitchFamily="34" charset="0"/>
              </a:rPr>
              <a:t>Pie Chart is Description of Passenger Age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accent2"/>
                </a:solidFill>
                <a:effectLst/>
                <a:latin typeface="Arial" panose="020B0604020202020204" pitchFamily="34" charset="0"/>
              </a:rPr>
              <a:t>Group</a:t>
            </a:r>
            <a:r>
              <a:rPr lang="en-US" altLang="en-US" sz="1800" dirty="0">
                <a:solidFill>
                  <a:schemeClr val="accent2"/>
                </a:solidFill>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lang="en-US" sz="1800" dirty="0">
                <a:solidFill>
                  <a:schemeClr val="accent2"/>
                </a:solidFill>
              </a:rPr>
              <a:t>Shows the percentage of passengers</a:t>
            </a:r>
          </a:p>
          <a:p>
            <a:pPr marL="0" marR="0" lvl="0" indent="0" algn="l" defTabSz="914400" rtl="0" eaLnBrk="0" fontAlgn="base" latinLnBrk="0" hangingPunct="0">
              <a:lnSpc>
                <a:spcPct val="100000"/>
              </a:lnSpc>
              <a:spcBef>
                <a:spcPct val="0"/>
              </a:spcBef>
              <a:spcAft>
                <a:spcPct val="0"/>
              </a:spcAft>
              <a:buClrTx/>
              <a:buSzTx/>
              <a:tabLst/>
            </a:pPr>
            <a:r>
              <a:rPr lang="en-US" sz="1800" dirty="0">
                <a:solidFill>
                  <a:schemeClr val="accent2"/>
                </a:solidFill>
              </a:rPr>
              <a:t> in each age group</a:t>
            </a:r>
            <a:r>
              <a:rPr lang="en-US" sz="2000" dirty="0">
                <a:solidFill>
                  <a:schemeClr val="accent2"/>
                </a:solidFill>
              </a:rPr>
              <a:t>.</a:t>
            </a:r>
            <a:endParaRPr kumimoji="0" lang="en-US" altLang="en-US" sz="2000" b="0" i="0" u="none" strike="noStrike" cap="none" normalizeH="0" baseline="0" dirty="0">
              <a:ln>
                <a:noFill/>
              </a:ln>
              <a:solidFill>
                <a:schemeClr val="accent2"/>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5725-C642-1456-8944-F019ACBE7590}"/>
              </a:ext>
            </a:extLst>
          </p:cNvPr>
          <p:cNvSpPr>
            <a:spLocks noGrp="1"/>
          </p:cNvSpPr>
          <p:nvPr>
            <p:ph type="title"/>
          </p:nvPr>
        </p:nvSpPr>
        <p:spPr>
          <a:xfrm>
            <a:off x="938500" y="445025"/>
            <a:ext cx="5735700" cy="696146"/>
          </a:xfrm>
        </p:spPr>
        <p:txBody>
          <a:bodyPr/>
          <a:lstStyle/>
          <a:p>
            <a:r>
              <a:rPr lang="en-US" sz="2400" dirty="0"/>
              <a:t>Flight Status Per Month</a:t>
            </a:r>
            <a:endParaRPr lang="en-AE" dirty="0"/>
          </a:p>
        </p:txBody>
      </p:sp>
      <p:sp>
        <p:nvSpPr>
          <p:cNvPr id="3" name="Text Placeholder 2">
            <a:extLst>
              <a:ext uri="{FF2B5EF4-FFF2-40B4-BE49-F238E27FC236}">
                <a16:creationId xmlns:a16="http://schemas.microsoft.com/office/drawing/2014/main" id="{EDE7B5DB-622D-6EB2-5C82-31D421327D7C}"/>
              </a:ext>
            </a:extLst>
          </p:cNvPr>
          <p:cNvSpPr>
            <a:spLocks noGrp="1"/>
          </p:cNvSpPr>
          <p:nvPr>
            <p:ph type="body" idx="1"/>
          </p:nvPr>
        </p:nvSpPr>
        <p:spPr>
          <a:xfrm>
            <a:off x="938500" y="1207009"/>
            <a:ext cx="4957551" cy="2779776"/>
          </a:xfrm>
        </p:spPr>
        <p:txBody>
          <a:bodyPr/>
          <a:lstStyle/>
          <a:p>
            <a:pPr marL="155575" indent="0">
              <a:buNone/>
            </a:pPr>
            <a:r>
              <a:rPr lang="en-US" sz="1800" dirty="0">
                <a:solidFill>
                  <a:schemeClr val="accent2"/>
                </a:solidFill>
              </a:rPr>
              <a:t>This Line Chart Show the number of flights for each month in the year.</a:t>
            </a:r>
            <a:endParaRPr lang="en-AE" sz="1800" dirty="0">
              <a:solidFill>
                <a:schemeClr val="accent2"/>
              </a:solidFill>
            </a:endParaRPr>
          </a:p>
        </p:txBody>
      </p:sp>
      <p:cxnSp>
        <p:nvCxnSpPr>
          <p:cNvPr id="4" name="Google Shape;216;p44">
            <a:extLst>
              <a:ext uri="{FF2B5EF4-FFF2-40B4-BE49-F238E27FC236}">
                <a16:creationId xmlns:a16="http://schemas.microsoft.com/office/drawing/2014/main" id="{6A45F2DC-BC7B-2E23-2529-58C4FB09C693}"/>
              </a:ext>
            </a:extLst>
          </p:cNvPr>
          <p:cNvCxnSpPr>
            <a:cxnSpLocks/>
          </p:cNvCxnSpPr>
          <p:nvPr/>
        </p:nvCxnSpPr>
        <p:spPr>
          <a:xfrm>
            <a:off x="1068019" y="962664"/>
            <a:ext cx="282359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7CC56DC6-2FDE-1F67-74A2-B8C71CECAE51}"/>
              </a:ext>
            </a:extLst>
          </p:cNvPr>
          <p:cNvPicPr>
            <a:picLocks noChangeAspect="1"/>
          </p:cNvPicPr>
          <p:nvPr/>
        </p:nvPicPr>
        <p:blipFill>
          <a:blip r:embed="rId2"/>
          <a:stretch>
            <a:fillRect/>
          </a:stretch>
        </p:blipFill>
        <p:spPr>
          <a:xfrm>
            <a:off x="4703674" y="1960473"/>
            <a:ext cx="4252869" cy="2657077"/>
          </a:xfrm>
          <a:prstGeom prst="rect">
            <a:avLst/>
          </a:prstGeom>
        </p:spPr>
      </p:pic>
    </p:spTree>
    <p:extLst>
      <p:ext uri="{BB962C8B-B14F-4D97-AF65-F5344CB8AC3E}">
        <p14:creationId xmlns:p14="http://schemas.microsoft.com/office/powerpoint/2010/main" val="2465288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515AF-C8F0-7FDC-7A78-347BA55E59A1}"/>
              </a:ext>
            </a:extLst>
          </p:cNvPr>
          <p:cNvSpPr>
            <a:spLocks noGrp="1"/>
          </p:cNvSpPr>
          <p:nvPr>
            <p:ph type="title"/>
          </p:nvPr>
        </p:nvSpPr>
        <p:spPr>
          <a:xfrm>
            <a:off x="858033" y="188993"/>
            <a:ext cx="6266972" cy="941400"/>
          </a:xfrm>
        </p:spPr>
        <p:txBody>
          <a:bodyPr/>
          <a:lstStyle/>
          <a:p>
            <a:r>
              <a:rPr lang="en-US" sz="2400" dirty="0"/>
              <a:t>Number of Passengers by Continent</a:t>
            </a:r>
            <a:br>
              <a:rPr lang="en-US" sz="2400" dirty="0"/>
            </a:br>
            <a:endParaRPr lang="en-AE" dirty="0"/>
          </a:p>
        </p:txBody>
      </p:sp>
      <p:sp>
        <p:nvSpPr>
          <p:cNvPr id="3" name="Text Placeholder 2">
            <a:extLst>
              <a:ext uri="{FF2B5EF4-FFF2-40B4-BE49-F238E27FC236}">
                <a16:creationId xmlns:a16="http://schemas.microsoft.com/office/drawing/2014/main" id="{C5C83CBD-4F9C-9919-C402-C307D017CDAE}"/>
              </a:ext>
            </a:extLst>
          </p:cNvPr>
          <p:cNvSpPr>
            <a:spLocks noGrp="1"/>
          </p:cNvSpPr>
          <p:nvPr>
            <p:ph type="body" idx="1"/>
          </p:nvPr>
        </p:nvSpPr>
        <p:spPr>
          <a:xfrm>
            <a:off x="770251" y="1130393"/>
            <a:ext cx="4723465" cy="3039900"/>
          </a:xfrm>
        </p:spPr>
        <p:txBody>
          <a:bodyPr/>
          <a:lstStyle/>
          <a:p>
            <a:pPr marL="155575" indent="0">
              <a:buNone/>
            </a:pPr>
            <a:r>
              <a:rPr lang="en-US" sz="1800" dirty="0">
                <a:solidFill>
                  <a:schemeClr val="accent2"/>
                </a:solidFill>
              </a:rPr>
              <a:t>This chart presents the number of passengers in each continent, with a breakdown of the number of passengers in each major airport.</a:t>
            </a:r>
            <a:endParaRPr lang="en-AE" sz="1800" dirty="0">
              <a:solidFill>
                <a:schemeClr val="accent2"/>
              </a:solidFill>
            </a:endParaRPr>
          </a:p>
        </p:txBody>
      </p:sp>
      <p:cxnSp>
        <p:nvCxnSpPr>
          <p:cNvPr id="4" name="Google Shape;216;p44">
            <a:extLst>
              <a:ext uri="{FF2B5EF4-FFF2-40B4-BE49-F238E27FC236}">
                <a16:creationId xmlns:a16="http://schemas.microsoft.com/office/drawing/2014/main" id="{24CF897F-C02A-F497-4087-C8169433BB6C}"/>
              </a:ext>
            </a:extLst>
          </p:cNvPr>
          <p:cNvCxnSpPr>
            <a:cxnSpLocks/>
          </p:cNvCxnSpPr>
          <p:nvPr/>
        </p:nvCxnSpPr>
        <p:spPr>
          <a:xfrm>
            <a:off x="938500" y="735892"/>
            <a:ext cx="346525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Picture 8">
            <a:extLst>
              <a:ext uri="{FF2B5EF4-FFF2-40B4-BE49-F238E27FC236}">
                <a16:creationId xmlns:a16="http://schemas.microsoft.com/office/drawing/2014/main" id="{C9153CEB-8FB1-2144-2812-691F0E1DE0CE}"/>
              </a:ext>
            </a:extLst>
          </p:cNvPr>
          <p:cNvPicPr>
            <a:picLocks noChangeAspect="1"/>
          </p:cNvPicPr>
          <p:nvPr/>
        </p:nvPicPr>
        <p:blipFill>
          <a:blip r:embed="rId2"/>
          <a:stretch>
            <a:fillRect/>
          </a:stretch>
        </p:blipFill>
        <p:spPr>
          <a:xfrm>
            <a:off x="5581153" y="1696079"/>
            <a:ext cx="3562847" cy="2705478"/>
          </a:xfrm>
          <a:prstGeom prst="rect">
            <a:avLst/>
          </a:prstGeom>
        </p:spPr>
      </p:pic>
    </p:spTree>
    <p:extLst>
      <p:ext uri="{BB962C8B-B14F-4D97-AF65-F5344CB8AC3E}">
        <p14:creationId xmlns:p14="http://schemas.microsoft.com/office/powerpoint/2010/main" val="223744530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9B55ECEF-E176-4247-B433-CFC403921DFB}">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VYTW/bOBD9K4YuvRgLUra+cnPsFj20RdAUuRRBMSLHMltZFCjKjTfwf++QdJM68TbdpElcVCeZQ5PvzTzyUbyMpOraGtbvYInRUXSs9ZclmC8DHg2jJrSlks/zQkhRYIoxJpJhSlHdWqWbLjq6jCyYCu2Z6nqo3UDU+PF8GEFdn0Dlfs2h7nAYtWg63UCt/sXQmULW9LgZRnjR1tqAG/LUgkU37Iq602+CwP8Z0YwgrFrhKQobWotccAbzguVFiRmMclY62F3o4JHt7eKG9tNPdWNBNTSNawOc83E6piePWZrxbFQy1z5Xtd12KdcvL1pD7IjzunXJmRLWShsloI48C4NdAH0ZTXXdL/3by532U90bge9x7kONVXZNI02UqQnLpxlY6NBGG8rKidGUMx9+VatqYQcuOX3ngwv9dWqQ5pfREducU0unmqrepvaa5YeAtKuVQOMKV36mDHk+S6TCuRdJk3pabZhRYYhr6cPoWV9GbxRlIox9BnXvhn1xDJ0SLwgRPecOVygTQf/8QyF8985P8ahpIQTUIZYoWSbnrBhljOeQioIfTimnum+sWQ/8mjugSs7oH1J/bZ6tmDcSE2qZj0GiiMsxT+WYy3jEyvLOWk7kChpB+bxZyLcIXW/wNwF+1y8Hej4IIrzXqhRg5E4l6Q/aSDTHa89npsz3/S4e3oD8yFyCAFhO+35SyEwwCTIdF5zjg5bSa0XCM2KxfoMrrG+Dv4rfDn1HewZGBavwRB+SgK3vXY0Y7eRkhq02lnI8c5bk+v+ALnKNg+sGF95yit6Ssyz26GF4t0InVWWwCmBuEXtkS3nVN1uxJffQsptrugBjbwp67yay1UiQ+V8lirCvJWU5iscyixkvGJOc52V2OB5FYcdy4I5I1K2xf5uYhQe3V86/uj8fDPnN+a+swUfXz9bPy3SEOQqQWcaQJSyP5aH4+WRVOQ+cVPc6lx2Ol+/wCD4+z4UoYAQ8K7M4TTl94zzMx5/ySDx8zg0wIJu6A/Q9RLGE9v/b4VMwCatRYJkUPBYlBwDBmCjT8eHIggT8Hprq4L1Hmc5ea/dhxiN109s/xXd+Qvw5TOdKLkHckHABKXCeFZDRCUtIdveNzhNZjV+NbpMWflm6z/Q/2nL28tlaT5qnecbjtCwxGadJnOTCDf1TZhYvbKkvdsn5Z/+9h+5t14LAE2hwz/0HlRIaiXL7/l93IP6i8ur6Y7P5Bsy3OG4gFQAA&quot;"/>
    <we:property name="creatorSessionId" value="&quot;b2505655-0658-46ac-8f87-fe819516741e&quot;"/>
    <we:property name="creatorTenantId" value="&quot;77255288-5298-4ea5-81aa-a13e604c30ac&quot;"/>
    <we:property name="creatorUserId" value="&quot;1003200243041EB9&quot;"/>
    <we:property name="datasetId" value="&quot;6da9dbd0-a61e-4374-8984-72c84f423fe6&quot;"/>
    <we:property name="embedUrl" value="&quot;/reportEmbed?reportId=2acdcd4f-a389-4a8a-9003-1fcb3961a3f6&amp;config=eyJjbHVzdGVyVXJsIjoiaHR0cHM6Ly9XQUJJLUVVUk9QRS1OT1JUSC1CLXJlZGlyZWN0LmFuYWx5c2lzLndpbmRvd3MubmV0IiwiZW1iZWRGZWF0dXJlcyI6eyJ1c2FnZU1ldHJpY3NWTmV4dCI6dHJ1ZX19&amp;disableSensitivityBanner=true&quot;"/>
    <we:property name="initialStateBookmark" value="&quot;H4sIAAAAAAAAA+VYTW/bOBD9K4YuvRgLUrb1kZtjp1igTRoki1wWQTEixzJbWTQoyo038H/vkFSTOvE23WSTuKhO8gzNmTfzyEfxOpKqWVawPoEFRgfRodafF2A+93jUj+rO9uHDu+Px2buPJ+PjIzLrpVW6bqKD68iCKdFeqKaFys1Axr8v+xFU1SmU7tcMqgb70RJNo2uo1D8YBpPLmhY3/QivlpU24KY8t2DRTbui4fSbYvM/BhQRhFUrPEdhgzXPBGcwy1mWF5jCIGOFy7cJA3xmO4e4qX34ia4tqJrCOBvgjA+TIT1ZzJKUp4OCOftMVbYbUqyPrpaG0BHm9dJVZUK5ltooAVXkURhsQtLX0URX7cK/HW3Zz3VrBJ7hzLtqq+yaZhorU1EuH6dgoUEbbagqp0ZTzbz7baXKue254rSNd871l4lBii+jA7a5JEuj6rLqSnuL8q+QaVMpgcY1rvhEFfJ4FkiNcy+SgnpYyxBRYfBr6d3oUV9H7xVVIsx9AVXrpn1zCI0Sbygjei5dXqFNlPqn7xrhhzc+xLOWhTKgAbFEyVI5Y/kgZTyDROR8f1o50W1tzbrnF9sedXJK/5D6S/1qzbxTmNDLbAgSRVwMeSKHXMYDVhQP9nIsV1ALqufdRh4jNK3B/ynhk3bR07NeIOGjVqUAI7c6SX/QRqI5XHs8U2W+7Xdx/07Kz4wlEIBlIsdRLlPBJMhkmHOOT1pKfyoinhHz9XtcYXU/+Rv/fde3bC/AqCAVHuhTCtAJ3s2M0VZNprjUxlKNp06S3PjvsoucsXdrcO4OU3RMyjLfwYf+wwwdl6XBMiRzD9gzS8rbtu7INnoEl12syRyMvUvonZtIx5FA89+KFGFfGxXFIB7KNGY8Z0xynhXp/mgUuR3Knjsi0bDa/m5kFj65nXT+2f15b8BvLn9mDT47fzo9L5IBZihApilDNmJZLPdFz8er0mnguHzUuWx/tHwLR9DxWSZEDgPgaZHGScLpG+dpOv6SR+L+a26AIbOJO0A/ghQLWP53OXwJJGE1CixGOY9FwQFAMCaKZLg/tCACn0Fd7r32KNPYW+4+TXikrlv7q+jOD4C/hujc0CWQG0ZcQAKcpzmkdMISkj18o/NCUuNXo9ukhV+W7jP9l5acnXg66UmyJEt5nBQFjobJKB5lwk39Q2QWr2yhr7bB+Wf3vYdubbMEgadQ4477D2ol1BJl9/5vdyD+ojLyQSgbVVQPXZq468ub65LN5itEPobhSRUAAA==&quot;"/>
    <we:property name="isFiltersActionButtonVisible" value="true"/>
    <we:property name="isVisualContainerHeaderHidden" value="false"/>
    <we:property name="pageDisplayName" value="&quot;Page 1&quot;"/>
    <we:property name="pageName" value="&quot;98c10af9089be7a380b1&quot;"/>
    <we:property name="pptInsertionSessionID" value="&quot;D53F2B12-9720-4161-93F4-3346FC78C492&quot;"/>
    <we:property name="reportEmbeddedTime" value="&quot;2024-09-14T09:45:30.194Z&quot;"/>
    <we:property name="reportName" value="&quot;FinalPowerBi&quot;"/>
    <we:property name="reportState" value="&quot;CONNECTED&quot;"/>
    <we:property name="reportUrl" value="&quot;/groups/me/reports/2acdcd4f-a389-4a8a-9003-1fcb3961a3f6/98c10af9089be7a380b1?experience=power-bi&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TotalTime>
  <Words>379</Words>
  <Application>Microsoft Office PowerPoint</Application>
  <PresentationFormat>On-screen Show (16:9)</PresentationFormat>
  <Paragraphs>36</Paragraphs>
  <Slides>11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Montserrat ExtraBold</vt:lpstr>
      <vt:lpstr>Montserrat</vt:lpstr>
      <vt:lpstr>Futuristic Background by Slidesgo</vt:lpstr>
      <vt:lpstr>Airline Flight Status Analysis</vt:lpstr>
      <vt:lpstr>CONTENTS OF THIS Presentation</vt:lpstr>
      <vt:lpstr>Introduction</vt:lpstr>
      <vt:lpstr>Dataset Overview</vt:lpstr>
      <vt:lpstr>PowerPoint Presentation</vt:lpstr>
      <vt:lpstr>Flight Status Analysis</vt:lpstr>
      <vt:lpstr>Age Analysis</vt:lpstr>
      <vt:lpstr>Flight Status Per Month</vt:lpstr>
      <vt:lpstr>Number of Passengers by Continent </vt:lpstr>
      <vt:lpstr>Conclusions and Insights</vt:lpstr>
      <vt:lpstr>Do you have any questions? Osama Mohamed | LinkedIn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اسامه محمد على محمد</cp:lastModifiedBy>
  <cp:revision>4</cp:revision>
  <dcterms:modified xsi:type="dcterms:W3CDTF">2024-09-18T10:14:00Z</dcterms:modified>
</cp:coreProperties>
</file>